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12"/>
  </p:notesMasterIdLst>
  <p:sldIdLst>
    <p:sldId id="474" r:id="rId2"/>
    <p:sldId id="433" r:id="rId3"/>
    <p:sldId id="427" r:id="rId4"/>
    <p:sldId id="428" r:id="rId5"/>
    <p:sldId id="429" r:id="rId6"/>
    <p:sldId id="475" r:id="rId7"/>
    <p:sldId id="470" r:id="rId8"/>
    <p:sldId id="471" r:id="rId9"/>
    <p:sldId id="476" r:id="rId10"/>
    <p:sldId id="434" r:id="rId11"/>
  </p:sldIdLst>
  <p:sldSz cx="9144000" cy="5143500" type="screen16x9"/>
  <p:notesSz cx="6858000" cy="9144000"/>
  <p:embeddedFontLst>
    <p:embeddedFont>
      <p:font typeface="Orly's Font 2" panose="020B0604020202020204" charset="0"/>
      <p:regular r:id="rId13"/>
    </p:embeddedFont>
    <p:embeddedFont>
      <p:font typeface="Calibri" panose="020F0502020204030204" pitchFamily="34" charset="0"/>
      <p:regular r:id="rId14"/>
      <p:bold r:id="rId15"/>
      <p:italic r:id="rId16"/>
      <p:boldItalic r:id="rId17"/>
    </p:embeddedFont>
    <p:embeddedFont>
      <p:font typeface="Verdana" panose="020B0604030504040204" pitchFamily="34" charset="0"/>
      <p:regular r:id="rId18"/>
      <p:bold r:id="rId19"/>
      <p:italic r:id="rId20"/>
      <p:boldItalic r:id="rId21"/>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5AD9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39" autoAdjust="0"/>
    <p:restoredTop sz="86292" autoAdjust="0"/>
  </p:normalViewPr>
  <p:slideViewPr>
    <p:cSldViewPr>
      <p:cViewPr>
        <p:scale>
          <a:sx n="84" d="100"/>
          <a:sy n="84" d="100"/>
        </p:scale>
        <p:origin x="-72" y="-72"/>
      </p:cViewPr>
      <p:guideLst>
        <p:guide orient="horz" pos="1361"/>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want</a:t>
            </a:r>
            <a:r>
              <a:rPr lang="en-US" baseline="0" dirty="0" smtClean="0"/>
              <a:t> to display my plastic insect collection in a shadow box. I need to measure them to see what size the compartments should be, but my rulers are broken? What can I do?</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a:p>
        </p:txBody>
      </p:sp>
    </p:spTree>
    <p:extLst>
      <p:ext uri="{BB962C8B-B14F-4D97-AF65-F5344CB8AC3E}">
        <p14:creationId xmlns:p14="http://schemas.microsoft.com/office/powerpoint/2010/main" val="25786238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In this lesson you have learned how to measure by using a broken ruler.</a:t>
            </a:r>
          </a:p>
        </p:txBody>
      </p:sp>
      <p:sp>
        <p:nvSpPr>
          <p:cNvPr id="4" name="Slide Number Placeholder 3"/>
          <p:cNvSpPr>
            <a:spLocks noGrp="1"/>
          </p:cNvSpPr>
          <p:nvPr>
            <p:ph type="sldNum" sz="quarter" idx="10"/>
          </p:nvPr>
        </p:nvSpPr>
        <p:spPr/>
        <p:txBody>
          <a:bodyPr/>
          <a:lstStyle/>
          <a:p>
            <a:fld id="{5AFCE615-EFDB-420A-87DA-FB6ECB7719F7}" type="slidenum">
              <a:rPr lang="en-US" smtClean="0"/>
              <a:t>10</a:t>
            </a:fld>
            <a:endParaRPr lang="en-US"/>
          </a:p>
        </p:txBody>
      </p:sp>
    </p:spTree>
    <p:extLst>
      <p:ext uri="{BB962C8B-B14F-4D97-AF65-F5344CB8AC3E}">
        <p14:creationId xmlns:p14="http://schemas.microsoft.com/office/powerpoint/2010/main" val="33202961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In this lesson, you will learn how to solve measurement problems by using a broken ruler.</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You already</a:t>
            </a:r>
            <a:r>
              <a:rPr lang="en-US" baseline="0" dirty="0" smtClean="0"/>
              <a:t> know how to measure by using a ruler. Be sure to start measuring in the right place! That’s right!</a:t>
            </a:r>
            <a:endParaRPr lang="en-US"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A common</a:t>
            </a:r>
            <a:r>
              <a:rPr lang="en-US" baseline="0" dirty="0" smtClean="0"/>
              <a:t> misunderstanding is thinking that the number on the ruler shows the value of the hash mark. The number on the ruler actually shows the distance from the end of the ruler to the hash mark.</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a:p>
        </p:txBody>
      </p:sp>
    </p:spTree>
    <p:extLst>
      <p:ext uri="{BB962C8B-B14F-4D97-AF65-F5344CB8AC3E}">
        <p14:creationId xmlns:p14="http://schemas.microsoft.com/office/powerpoint/2010/main" val="1669814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The first step is to place the end of the object you are measuring, like my grasshopper, at the end of the ruler. Notice that this ruler is broken and it STARTS at 2 inches. If the ruler isn’t broken right where a numbered hash mark is, start with the nearest one marking a whole unit.</a:t>
            </a:r>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Next, note the number at the end</a:t>
            </a:r>
            <a:r>
              <a:rPr lang="en-US" baseline="0" dirty="0" smtClean="0"/>
              <a:t> of the object. It says 4 inches on the ruler, but I know the grasshopper is smaller than that.</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a:p>
        </p:txBody>
      </p:sp>
    </p:spTree>
    <p:extLst>
      <p:ext uri="{BB962C8B-B14F-4D97-AF65-F5344CB8AC3E}">
        <p14:creationId xmlns:p14="http://schemas.microsoft.com/office/powerpoint/2010/main" val="41857935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There are at least 2 ways to figure out the length of the object. You can subtract the first number from the second number: 4 minus 2 equals 2. You can also count the number of length units from one end of the object to the other. 1, 2 inches.</a:t>
            </a:r>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Let’s measure another grasshopper in centimeters, using a ruler that is broken at the 5 centimeter mark. 1- Place the object. 2- Note the number, 10. 3- Subtract 10 minus 5 equals 5, or count from front to back, 1,2,3,4,5. </a:t>
            </a:r>
          </a:p>
        </p:txBody>
      </p:sp>
      <p:sp>
        <p:nvSpPr>
          <p:cNvPr id="4" name="Slide Number Placeholder 3"/>
          <p:cNvSpPr>
            <a:spLocks noGrp="1"/>
          </p:cNvSpPr>
          <p:nvPr>
            <p:ph type="sldNum" sz="quarter" idx="10"/>
          </p:nvPr>
        </p:nvSpPr>
        <p:spPr/>
        <p:txBody>
          <a:bodyPr/>
          <a:lstStyle/>
          <a:p>
            <a:fld id="{5AFCE615-EFDB-420A-87DA-FB6ECB7719F7}" type="slidenum">
              <a:rPr lang="en-US" smtClean="0"/>
              <a:t>8</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tip of the butterfly’s antennae is at the hash mark labeled 7, and the end of the body is at 14. 14 minus 7 equals 7, and there are 7 centimeters between the hash marks at each end of the butterfly. Now I can measure the rest of my plastic insects for the shadow box. </a:t>
            </a:r>
            <a:r>
              <a:rPr lang="en-US" baseline="0" smtClean="0"/>
              <a:t>I wonder if the inchworm will be an inch!</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9</a:t>
            </a:fld>
            <a:endParaRPr lang="en-US"/>
          </a:p>
        </p:txBody>
      </p:sp>
    </p:spTree>
    <p:extLst>
      <p:ext uri="{BB962C8B-B14F-4D97-AF65-F5344CB8AC3E}">
        <p14:creationId xmlns:p14="http://schemas.microsoft.com/office/powerpoint/2010/main" val="10125878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5" name="Rectangle 4"/>
          <p:cNvSpPr/>
          <p:nvPr userDrawn="1"/>
        </p:nvSpPr>
        <p:spPr bwMode="auto">
          <a:xfrm>
            <a:off x="221877" y="183731"/>
            <a:ext cx="27499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understanding">
    <p:spTree>
      <p:nvGrpSpPr>
        <p:cNvPr id="1" name=""/>
        <p:cNvGrpSpPr/>
        <p:nvPr/>
      </p:nvGrpSpPr>
      <p:grpSpPr>
        <a:xfrm>
          <a:off x="0" y="0"/>
          <a:ext cx="0" cy="0"/>
          <a:chOff x="0" y="0"/>
          <a:chExt cx="0" cy="0"/>
        </a:xfrm>
      </p:grpSpPr>
      <p:sp>
        <p:nvSpPr>
          <p:cNvPr id="6" name="Rectangle 5"/>
          <p:cNvSpPr/>
          <p:nvPr userDrawn="1"/>
        </p:nvSpPr>
        <p:spPr bwMode="auto">
          <a:xfrm>
            <a:off x="221876" y="183731"/>
            <a:ext cx="5035924" cy="55921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6" name="Rectangle 5"/>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02870"/>
            <a:ext cx="8915400" cy="4320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4" name="Picture 3" descr="C:\Users\Eric Westendorf\Dropbox\LearnZillion\marketing\Logo\NEW LOGO!\LearnZillion just the long logo-0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629408" y="4606572"/>
            <a:ext cx="2400301" cy="48006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287016222"/>
              </p:ext>
            </p:extLst>
          </p:nvPr>
        </p:nvGraphicFramePr>
        <p:xfrm>
          <a:off x="800098" y="765810"/>
          <a:ext cx="3886204" cy="2240280"/>
        </p:xfrm>
        <a:graphic>
          <a:graphicData uri="http://schemas.openxmlformats.org/drawingml/2006/table">
            <a:tbl>
              <a:tblPr firstRow="1" bandRow="1">
                <a:tableStyleId>{2D5ABB26-0587-4C30-8999-92F81FD0307C}</a:tableStyleId>
              </a:tblPr>
              <a:tblGrid>
                <a:gridCol w="971551"/>
                <a:gridCol w="971551"/>
                <a:gridCol w="971551"/>
                <a:gridCol w="971551"/>
              </a:tblGrid>
              <a:tr h="560070">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r>
              <a:tr h="560070">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r>
              <a:tr h="560070">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r>
              <a:tr h="560070">
                <a:tc>
                  <a:txBody>
                    <a:bodyPr/>
                    <a:lstStyle/>
                    <a:p>
                      <a:endParaRPr lang="en-US"/>
                    </a:p>
                  </a:txBody>
                  <a:tcPr/>
                </a:tc>
                <a:tc>
                  <a:txBody>
                    <a:bodyPr/>
                    <a:lstStyle/>
                    <a:p>
                      <a:endParaRPr lang="en-US" dirty="0"/>
                    </a:p>
                  </a:txBody>
                  <a:tcPr/>
                </a:tc>
                <a:tc>
                  <a:txBody>
                    <a:bodyPr/>
                    <a:lstStyle/>
                    <a:p>
                      <a:endParaRPr lang="en-US" dirty="0"/>
                    </a:p>
                  </a:txBody>
                  <a:tcPr/>
                </a:tc>
                <a:tc>
                  <a:txBody>
                    <a:bodyPr/>
                    <a:lstStyle/>
                    <a:p>
                      <a:endParaRPr lang="en-US" dirty="0"/>
                    </a:p>
                  </a:txBody>
                  <a:tcPr/>
                </a:tc>
              </a:tr>
            </a:tbl>
          </a:graphicData>
        </a:graphic>
      </p:graphicFrame>
      <p:grpSp>
        <p:nvGrpSpPr>
          <p:cNvPr id="26" name="Group 25"/>
          <p:cNvGrpSpPr>
            <a:grpSpLocks noChangeAspect="1"/>
          </p:cNvGrpSpPr>
          <p:nvPr/>
        </p:nvGrpSpPr>
        <p:grpSpPr>
          <a:xfrm>
            <a:off x="2465258" y="2374576"/>
            <a:ext cx="4452740" cy="2377440"/>
            <a:chOff x="685800" y="628650"/>
            <a:chExt cx="8201025" cy="4378755"/>
          </a:xfrm>
        </p:grpSpPr>
        <p:sp>
          <p:nvSpPr>
            <p:cNvPr id="27" name="Rectangle 26"/>
            <p:cNvSpPr/>
            <p:nvPr/>
          </p:nvSpPr>
          <p:spPr>
            <a:xfrm>
              <a:off x="685800" y="628650"/>
              <a:ext cx="4114800" cy="2628900"/>
            </a:xfrm>
            <a:prstGeom prst="rect">
              <a:avLst/>
            </a:prstGeom>
            <a:solidFill>
              <a:srgbClr val="C5AD9F"/>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 name="Rectangle 27"/>
            <p:cNvSpPr/>
            <p:nvPr/>
          </p:nvSpPr>
          <p:spPr>
            <a:xfrm>
              <a:off x="800100" y="742950"/>
              <a:ext cx="685800" cy="120015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 name="Rectangle 28"/>
            <p:cNvSpPr/>
            <p:nvPr/>
          </p:nvSpPr>
          <p:spPr>
            <a:xfrm>
              <a:off x="1562100" y="769056"/>
              <a:ext cx="753534" cy="9906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 name="Rectangle 29"/>
            <p:cNvSpPr/>
            <p:nvPr/>
          </p:nvSpPr>
          <p:spPr>
            <a:xfrm>
              <a:off x="1662289" y="1885949"/>
              <a:ext cx="914400" cy="378883"/>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 name="Rectangle 30"/>
            <p:cNvSpPr/>
            <p:nvPr/>
          </p:nvSpPr>
          <p:spPr>
            <a:xfrm>
              <a:off x="800100" y="2114550"/>
              <a:ext cx="762000" cy="1021641"/>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 name="Rectangle 31"/>
            <p:cNvSpPr/>
            <p:nvPr/>
          </p:nvSpPr>
          <p:spPr>
            <a:xfrm>
              <a:off x="1662289" y="2409471"/>
              <a:ext cx="914400" cy="6858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 name="Rectangle 32"/>
            <p:cNvSpPr/>
            <p:nvPr/>
          </p:nvSpPr>
          <p:spPr>
            <a:xfrm>
              <a:off x="2407356" y="769056"/>
              <a:ext cx="914400" cy="9906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 name="Rectangle 33"/>
            <p:cNvSpPr/>
            <p:nvPr/>
          </p:nvSpPr>
          <p:spPr>
            <a:xfrm>
              <a:off x="3771900" y="2761544"/>
              <a:ext cx="914400" cy="3429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 name="Rectangle 34"/>
            <p:cNvSpPr/>
            <p:nvPr/>
          </p:nvSpPr>
          <p:spPr>
            <a:xfrm>
              <a:off x="2713567" y="1921932"/>
              <a:ext cx="914400" cy="1182511"/>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 name="Rectangle 35"/>
            <p:cNvSpPr/>
            <p:nvPr/>
          </p:nvSpPr>
          <p:spPr>
            <a:xfrm>
              <a:off x="3771900" y="1921933"/>
              <a:ext cx="914400" cy="6858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 name="Rectangle 36"/>
            <p:cNvSpPr/>
            <p:nvPr/>
          </p:nvSpPr>
          <p:spPr>
            <a:xfrm>
              <a:off x="3429000" y="769056"/>
              <a:ext cx="1257300" cy="9906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pic>
          <p:nvPicPr>
            <p:cNvPr id="38" name="Picture 37" descr="001.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38659" y="769056"/>
              <a:ext cx="1762613"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3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6447936" y="3714749"/>
              <a:ext cx="392137" cy="510899"/>
            </a:xfrm>
            <a:prstGeom prst="rect">
              <a:avLst/>
            </a:prstGeom>
          </p:spPr>
        </p:pic>
        <p:pic>
          <p:nvPicPr>
            <p:cNvPr id="40" name="Picture 4"/>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9389" r="17055"/>
            <a:stretch/>
          </p:blipFill>
          <p:spPr bwMode="auto">
            <a:xfrm rot="14974825">
              <a:off x="3513557" y="3976015"/>
              <a:ext cx="1563511" cy="499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4"/>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20373"/>
            <a:stretch/>
          </p:blipFill>
          <p:spPr bwMode="auto">
            <a:xfrm rot="19090512">
              <a:off x="1143000" y="3644106"/>
              <a:ext cx="2786599" cy="598488"/>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pic>
        <p:pic>
          <p:nvPicPr>
            <p:cNvPr id="42" name="Picture 4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086600" y="2761544"/>
              <a:ext cx="1253991" cy="960792"/>
            </a:xfrm>
            <a:prstGeom prst="rect">
              <a:avLst/>
            </a:prstGeom>
          </p:spPr>
        </p:pic>
        <p:pic>
          <p:nvPicPr>
            <p:cNvPr id="43" name="Picture 4" descr="https://lh4.googleusercontent.com/prgR4I3Mo7oflGL5FWENWTvJgmKckkpXV0Y_r84iRAYdOuuVWJgmHqUg84qp5lW3KPVEAk_ojmeeeOcZYUH-FhFiXTfQW91G4KXf8D-w05yrQKWI61Zl5r1xNc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485647" y="2814105"/>
              <a:ext cx="686554" cy="46083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6" descr="https://lh5.googleusercontent.com/39MwJ_cxkt3ON7XWyXTaKboDB_DKyLh72tk8zP_DfXh_9PfmYlbMoX8KhxwqMbsXN6LvGLUCLNiV1G4vqarqEKQQC_V-1k_WT9qU6IwiXjgq6vGfGlZM0nvTRLk"/>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543800" y="1343025"/>
              <a:ext cx="1343025" cy="1076325"/>
            </a:xfrm>
            <a:prstGeom prst="rect">
              <a:avLst/>
            </a:prstGeom>
            <a:noFill/>
            <a:extLst>
              <a:ext uri="{909E8E84-426E-40DD-AFC4-6F175D3DCCD1}">
                <a14:hiddenFill xmlns:a14="http://schemas.microsoft.com/office/drawing/2010/main">
                  <a:solidFill>
                    <a:srgbClr val="FFFFFF"/>
                  </a:solidFill>
                </a14:hiddenFill>
              </a:ext>
            </a:extLst>
          </p:spPr>
        </p:pic>
      </p:grpSp>
      <p:sp>
        <p:nvSpPr>
          <p:cNvPr id="45" name="TextBox 44"/>
          <p:cNvSpPr txBox="1"/>
          <p:nvPr/>
        </p:nvSpPr>
        <p:spPr>
          <a:xfrm>
            <a:off x="246549" y="400050"/>
            <a:ext cx="8668851" cy="1815882"/>
          </a:xfrm>
          <a:prstGeom prst="rect">
            <a:avLst/>
          </a:prstGeom>
          <a:noFill/>
        </p:spPr>
        <p:txBody>
          <a:bodyPr wrap="square">
            <a:spAutoFit/>
          </a:bodyPr>
          <a:lstStyle/>
          <a:p>
            <a:pPr algn="ctr"/>
            <a:r>
              <a:rPr lang="en-US" sz="2800" dirty="0">
                <a:solidFill>
                  <a:schemeClr val="accent5"/>
                </a:solidFill>
                <a:latin typeface="Orly's Font 2" pitchFamily="66" charset="0"/>
              </a:rPr>
              <a:t>I want to display my plastic insect collection in a shadow box. I need to measure them to see what size the compartments should be, but my rulers are broken? What can I do?</a:t>
            </a:r>
          </a:p>
        </p:txBody>
      </p:sp>
    </p:spTree>
    <p:extLst>
      <p:ext uri="{BB962C8B-B14F-4D97-AF65-F5344CB8AC3E}">
        <p14:creationId xmlns:p14="http://schemas.microsoft.com/office/powerpoint/2010/main" val="3702499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iterate type="lt">
                                    <p:tmAbs val="80"/>
                                  </p:iterate>
                                  <p:childTnLst>
                                    <p:set>
                                      <p:cBhvr>
                                        <p:cTn id="11"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00100" y="1337310"/>
            <a:ext cx="7429500" cy="2308324"/>
          </a:xfrm>
          <a:prstGeom prst="rect">
            <a:avLst/>
          </a:prstGeom>
          <a:noFill/>
        </p:spPr>
        <p:txBody>
          <a:bodyPr>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a:t>
            </a:r>
            <a:r>
              <a:rPr lang="en-US" sz="3600" dirty="0" smtClean="0">
                <a:solidFill>
                  <a:schemeClr val="accent5"/>
                </a:solidFill>
                <a:latin typeface="Orly's Font 2" pitchFamily="66" charset="0"/>
                <a:ea typeface="Verdana" pitchFamily="34" charset="0"/>
                <a:cs typeface="Verdana" pitchFamily="34" charset="0"/>
              </a:rPr>
              <a:t>you have learned how to solve measurement problems </a:t>
            </a:r>
            <a:r>
              <a:rPr lang="en-US" sz="3600" dirty="0" smtClean="0">
                <a:solidFill>
                  <a:schemeClr val="accent1"/>
                </a:solidFill>
                <a:latin typeface="Orly's Font 2" pitchFamily="66" charset="0"/>
                <a:ea typeface="Verdana" pitchFamily="34" charset="0"/>
                <a:cs typeface="Verdana" pitchFamily="34" charset="0"/>
              </a:rPr>
              <a:t>by using a broken ruler.</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00050" y="1428750"/>
            <a:ext cx="8343900" cy="1754326"/>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will learn how to solve measurement problems </a:t>
            </a:r>
            <a:r>
              <a:rPr lang="en-US" sz="3600" dirty="0" smtClean="0">
                <a:solidFill>
                  <a:schemeClr val="accent1"/>
                </a:solidFill>
                <a:latin typeface="Orly's Font 2" pitchFamily="66" charset="0"/>
                <a:ea typeface="Verdana" pitchFamily="34" charset="0"/>
                <a:cs typeface="Verdana" pitchFamily="34" charset="0"/>
              </a:rPr>
              <a:t>by using a broken ruler.</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1257300" y="921373"/>
            <a:ext cx="6629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How to measure by using a ruler.</a:t>
            </a:r>
            <a:endParaRPr lang="en-US" sz="2800" dirty="0">
              <a:solidFill>
                <a:schemeClr val="accent1"/>
              </a:solidFill>
              <a:latin typeface="Orly's Font 2" pitchFamily="66" charset="0"/>
            </a:endParaRPr>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444593"/>
            <a:ext cx="4143375" cy="1941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5181" y="3600450"/>
            <a:ext cx="85153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54039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35" presetClass="path" presetSubtype="0" accel="50000" decel="50000" fill="hold" nodeType="clickEffect">
                                  <p:stCondLst>
                                    <p:cond delay="0"/>
                                  </p:stCondLst>
                                  <p:childTnLst>
                                    <p:animMotion origin="layout" path="M 0.3125 0.00833 L -0.47656 0.03053 " pathEditMode="relative" rAng="0" ptsTypes="AA">
                                      <p:cBhvr>
                                        <p:cTn id="20" dur="2000" fill="hold"/>
                                        <p:tgtEl>
                                          <p:spTgt spid="6"/>
                                        </p:tgtEl>
                                        <p:attrNameLst>
                                          <p:attrName>ppt_x</p:attrName>
                                          <p:attrName>ppt_y</p:attrName>
                                        </p:attrNameLst>
                                      </p:cBhvr>
                                      <p:rCtr x="-39462" y="111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889354" y="1187168"/>
            <a:ext cx="73152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dirty="0">
                <a:solidFill>
                  <a:schemeClr val="accent1"/>
                </a:solidFill>
                <a:latin typeface="Orly's Font 2" pitchFamily="66" charset="0"/>
              </a:rPr>
              <a:t>Thinking that the number on the ruler shows the value of the hash </a:t>
            </a:r>
            <a:r>
              <a:rPr lang="en-US" sz="2800" dirty="0" smtClean="0">
                <a:solidFill>
                  <a:schemeClr val="accent1"/>
                </a:solidFill>
                <a:latin typeface="Orly's Font 2" pitchFamily="66" charset="0"/>
              </a:rPr>
              <a:t>mark.</a:t>
            </a:r>
            <a:endParaRPr lang="en-US" sz="2800" dirty="0">
              <a:solidFill>
                <a:schemeClr val="accent1"/>
              </a:solidFill>
              <a:latin typeface="Orly's Font 2" pitchFamily="66"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3836" y="3198813"/>
            <a:ext cx="3473979" cy="858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onut 1"/>
          <p:cNvSpPr/>
          <p:nvPr/>
        </p:nvSpPr>
        <p:spPr>
          <a:xfrm>
            <a:off x="5402351" y="3050821"/>
            <a:ext cx="571500" cy="571500"/>
          </a:xfrm>
          <a:prstGeom prst="donut">
            <a:avLst>
              <a:gd name="adj" fmla="val 11173"/>
            </a:avLst>
          </a:prstGeom>
          <a:solidFill>
            <a:srgbClr val="FF00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4" name="Group 3"/>
          <p:cNvGrpSpPr/>
          <p:nvPr/>
        </p:nvGrpSpPr>
        <p:grpSpPr>
          <a:xfrm>
            <a:off x="3028686" y="2622109"/>
            <a:ext cx="2659415" cy="469900"/>
            <a:chOff x="3028686" y="2622109"/>
            <a:chExt cx="2659415" cy="469900"/>
          </a:xfrm>
        </p:grpSpPr>
        <p:sp>
          <p:nvSpPr>
            <p:cNvPr id="6" name="Rectangle 5"/>
            <p:cNvSpPr/>
            <p:nvPr/>
          </p:nvSpPr>
          <p:spPr>
            <a:xfrm>
              <a:off x="4638056" y="2634809"/>
              <a:ext cx="519465" cy="457200"/>
            </a:xfrm>
            <a:prstGeom prst="rect">
              <a:avLst/>
            </a:prstGeom>
            <a:solidFill>
              <a:srgbClr val="FF00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 name="Rectangle 6"/>
            <p:cNvSpPr/>
            <p:nvPr/>
          </p:nvSpPr>
          <p:spPr>
            <a:xfrm>
              <a:off x="4105716" y="2634809"/>
              <a:ext cx="519465" cy="4572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 name="Rectangle 8"/>
            <p:cNvSpPr/>
            <p:nvPr/>
          </p:nvSpPr>
          <p:spPr>
            <a:xfrm>
              <a:off x="3028686" y="2622109"/>
              <a:ext cx="519465" cy="4572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 name="Rectangle 9"/>
            <p:cNvSpPr/>
            <p:nvPr/>
          </p:nvSpPr>
          <p:spPr>
            <a:xfrm>
              <a:off x="3564908" y="2622109"/>
              <a:ext cx="519465" cy="457200"/>
            </a:xfrm>
            <a:prstGeom prst="rect">
              <a:avLst/>
            </a:prstGeom>
            <a:solidFill>
              <a:srgbClr val="FF00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 name="Rectangle 11"/>
            <p:cNvSpPr/>
            <p:nvPr/>
          </p:nvSpPr>
          <p:spPr>
            <a:xfrm>
              <a:off x="5168636" y="2622109"/>
              <a:ext cx="519465" cy="457200"/>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Tree>
    <p:extLst>
      <p:ext uri="{BB962C8B-B14F-4D97-AF65-F5344CB8AC3E}">
        <p14:creationId xmlns:p14="http://schemas.microsoft.com/office/powerpoint/2010/main" val="472693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fade">
                                      <p:cBhvr>
                                        <p:cTn id="11" dur="500"/>
                                        <p:tgtEl>
                                          <p:spTgt spid="102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1048456" y="1234440"/>
            <a:ext cx="685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 </a:t>
            </a:r>
            <a:endParaRPr lang="en-US" sz="2800" dirty="0">
              <a:solidFill>
                <a:schemeClr val="accent1"/>
              </a:solidFill>
              <a:latin typeface="Orly's Font 2" pitchFamily="66" charset="0"/>
            </a:endParaRPr>
          </a:p>
        </p:txBody>
      </p:sp>
      <p:pic>
        <p:nvPicPr>
          <p:cNvPr id="4"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20373"/>
          <a:stretch/>
        </p:blipFill>
        <p:spPr bwMode="auto">
          <a:xfrm>
            <a:off x="2865261" y="3393899"/>
            <a:ext cx="3413478" cy="598488"/>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pic>
      <p:pic>
        <p:nvPicPr>
          <p:cNvPr id="6" name="Picture 6" descr="https://lh5.googleusercontent.com/39MwJ_cxkt3ON7XWyXTaKboDB_DKyLh72tk8zP_DfXh_9PfmYlbMoX8KhxwqMbsXN6LvGLUCLNiV1G4vqarqEKQQC_V-1k_WT9qU6IwiXjgq6vGfGlZM0nvTRLk"/>
          <p:cNvPicPr>
            <a:picLocks noChangeAspect="1" noChangeArrowheads="1"/>
          </p:cNvPicPr>
          <p:nvPr/>
        </p:nvPicPr>
        <p:blipFill rotWithShape="1">
          <a:blip r:embed="rId4">
            <a:extLst>
              <a:ext uri="{28A0092B-C50C-407E-A947-70E740481C1C}">
                <a14:useLocalDpi xmlns:a14="http://schemas.microsoft.com/office/drawing/2010/main" val="0"/>
              </a:ext>
            </a:extLst>
          </a:blip>
          <a:srcRect b="10676"/>
          <a:stretch/>
        </p:blipFill>
        <p:spPr bwMode="auto">
          <a:xfrm>
            <a:off x="2628900" y="2399289"/>
            <a:ext cx="1343025" cy="961406"/>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2"/>
          <p:cNvSpPr txBox="1">
            <a:spLocks/>
          </p:cNvSpPr>
          <p:nvPr/>
        </p:nvSpPr>
        <p:spPr bwMode="auto">
          <a:xfrm>
            <a:off x="1485900" y="1242734"/>
            <a:ext cx="73152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Place the end of the object at the end of the ruler.</a:t>
            </a:r>
            <a:endParaRPr lang="en-US" sz="2800" dirty="0">
              <a:solidFill>
                <a:schemeClr val="accent1"/>
              </a:solidFill>
              <a:latin typeface="Orly's Font 2" pitchFamily="66" charset="0"/>
            </a:endParaRPr>
          </a:p>
        </p:txBody>
      </p:sp>
    </p:spTree>
    <p:extLst>
      <p:ext uri="{BB962C8B-B14F-4D97-AF65-F5344CB8AC3E}">
        <p14:creationId xmlns:p14="http://schemas.microsoft.com/office/powerpoint/2010/main" val="1745978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80"/>
                                  </p:iterate>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1200150"/>
            <a:ext cx="8572500" cy="523220"/>
          </a:xfrm>
          <a:prstGeom prst="rect">
            <a:avLst/>
          </a:prstGeom>
          <a:noFill/>
        </p:spPr>
        <p:txBody>
          <a:bodyPr wrap="square" rtlCol="0">
            <a:spAutoFit/>
          </a:bodyPr>
          <a:lstStyle/>
          <a:p>
            <a:r>
              <a:rPr lang="en-US" sz="2800" dirty="0" smtClean="0">
                <a:solidFill>
                  <a:schemeClr val="accent1"/>
                </a:solidFill>
                <a:latin typeface="Orly's Font 2" pitchFamily="66" charset="0"/>
                <a:ea typeface="Verdana" pitchFamily="34" charset="0"/>
                <a:cs typeface="Verdana" pitchFamily="34" charset="0"/>
              </a:rPr>
              <a:t>Note the number at the end of the object.</a:t>
            </a:r>
          </a:p>
        </p:txBody>
      </p:sp>
      <p:grpSp>
        <p:nvGrpSpPr>
          <p:cNvPr id="5" name="Group 4"/>
          <p:cNvGrpSpPr/>
          <p:nvPr/>
        </p:nvGrpSpPr>
        <p:grpSpPr>
          <a:xfrm>
            <a:off x="2628900" y="2399289"/>
            <a:ext cx="3649839" cy="1593098"/>
            <a:chOff x="2628900" y="2399289"/>
            <a:chExt cx="3649839" cy="1593098"/>
          </a:xfrm>
        </p:grpSpPr>
        <p:pic>
          <p:nvPicPr>
            <p:cNvPr id="3"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20373"/>
            <a:stretch/>
          </p:blipFill>
          <p:spPr bwMode="auto">
            <a:xfrm>
              <a:off x="2865261" y="3393899"/>
              <a:ext cx="3413478" cy="598488"/>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pic>
        <p:pic>
          <p:nvPicPr>
            <p:cNvPr id="4" name="Picture 6" descr="https://lh5.googleusercontent.com/39MwJ_cxkt3ON7XWyXTaKboDB_DKyLh72tk8zP_DfXh_9PfmYlbMoX8KhxwqMbsXN6LvGLUCLNiV1G4vqarqEKQQC_V-1k_WT9qU6IwiXjgq6vGfGlZM0nvTRLk"/>
            <p:cNvPicPr>
              <a:picLocks noChangeAspect="1" noChangeArrowheads="1"/>
            </p:cNvPicPr>
            <p:nvPr/>
          </p:nvPicPr>
          <p:blipFill rotWithShape="1">
            <a:blip r:embed="rId4">
              <a:extLst>
                <a:ext uri="{28A0092B-C50C-407E-A947-70E740481C1C}">
                  <a14:useLocalDpi xmlns:a14="http://schemas.microsoft.com/office/drawing/2010/main" val="0"/>
                </a:ext>
              </a:extLst>
            </a:blip>
            <a:srcRect b="10676"/>
            <a:stretch/>
          </p:blipFill>
          <p:spPr bwMode="auto">
            <a:xfrm>
              <a:off x="2628900" y="2399289"/>
              <a:ext cx="1343025" cy="961406"/>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7" name="Straight Arrow Connector 6"/>
          <p:cNvCxnSpPr/>
          <p:nvPr/>
        </p:nvCxnSpPr>
        <p:spPr>
          <a:xfrm flipH="1">
            <a:off x="3971925" y="2399289"/>
            <a:ext cx="714375" cy="961406"/>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686300" y="2000250"/>
            <a:ext cx="2057400" cy="523220"/>
          </a:xfrm>
          <a:prstGeom prst="rect">
            <a:avLst/>
          </a:prstGeom>
          <a:noFill/>
        </p:spPr>
        <p:txBody>
          <a:bodyPr wrap="square" rtlCol="0">
            <a:spAutoFit/>
          </a:bodyPr>
          <a:lstStyle/>
          <a:p>
            <a:r>
              <a:rPr lang="en-US" sz="2800" dirty="0" smtClean="0">
                <a:solidFill>
                  <a:schemeClr val="accent5"/>
                </a:solidFill>
                <a:latin typeface="Orly's Font 2" pitchFamily="66" charset="0"/>
                <a:ea typeface="Verdana" pitchFamily="34" charset="0"/>
                <a:cs typeface="Verdana" pitchFamily="34" charset="0"/>
              </a:rPr>
              <a:t>4 inches</a:t>
            </a:r>
          </a:p>
        </p:txBody>
      </p:sp>
      <p:sp>
        <p:nvSpPr>
          <p:cNvPr id="9" name="Text Placeholder 2"/>
          <p:cNvSpPr txBox="1">
            <a:spLocks/>
          </p:cNvSpPr>
          <p:nvPr/>
        </p:nvSpPr>
        <p:spPr bwMode="auto">
          <a:xfrm>
            <a:off x="156633" y="1207609"/>
            <a:ext cx="685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2.</a:t>
            </a:r>
            <a:endParaRPr lang="en-US" sz="2800" dirty="0">
              <a:solidFill>
                <a:schemeClr val="accent1"/>
              </a:solidFill>
              <a:latin typeface="Orly's Font 2" pitchFamily="66" charset="0"/>
            </a:endParaRPr>
          </a:p>
        </p:txBody>
      </p:sp>
    </p:spTree>
    <p:extLst>
      <p:ext uri="{BB962C8B-B14F-4D97-AF65-F5344CB8AC3E}">
        <p14:creationId xmlns:p14="http://schemas.microsoft.com/office/powerpoint/2010/main" val="552981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100"/>
                                  </p:iterate>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iterate type="lt">
                                    <p:tmAbs val="80"/>
                                  </p:iterate>
                                  <p:childTnLst>
                                    <p:set>
                                      <p:cBhvr>
                                        <p:cTn id="19"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571500" y="1009338"/>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Subtract 1st number from 2</a:t>
            </a:r>
            <a:r>
              <a:rPr lang="en-US" sz="2800" baseline="30000" dirty="0" smtClean="0">
                <a:solidFill>
                  <a:schemeClr val="accent1"/>
                </a:solidFill>
                <a:latin typeface="Orly's Font 2" pitchFamily="66" charset="0"/>
              </a:rPr>
              <a:t>nd</a:t>
            </a:r>
            <a:r>
              <a:rPr lang="en-US" sz="2800" dirty="0" smtClean="0">
                <a:solidFill>
                  <a:schemeClr val="accent1"/>
                </a:solidFill>
                <a:latin typeface="Orly's Font 2" pitchFamily="66" charset="0"/>
              </a:rPr>
              <a:t>  </a:t>
            </a:r>
            <a:endParaRPr lang="en-US" sz="2800" dirty="0">
              <a:solidFill>
                <a:schemeClr val="accent1"/>
              </a:solidFill>
              <a:latin typeface="Orly's Font 2" pitchFamily="66" charset="0"/>
            </a:endParaRPr>
          </a:p>
        </p:txBody>
      </p:sp>
      <p:sp>
        <p:nvSpPr>
          <p:cNvPr id="4" name="Text Placeholder 2"/>
          <p:cNvSpPr txBox="1">
            <a:spLocks/>
          </p:cNvSpPr>
          <p:nvPr/>
        </p:nvSpPr>
        <p:spPr bwMode="auto">
          <a:xfrm>
            <a:off x="946856" y="1705630"/>
            <a:ext cx="82296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Count length-units from front to back</a:t>
            </a:r>
            <a:endParaRPr lang="en-US" sz="2800" dirty="0">
              <a:solidFill>
                <a:schemeClr val="accent1"/>
              </a:solidFill>
              <a:latin typeface="Orly's Font 2" pitchFamily="66" charset="0"/>
            </a:endParaRPr>
          </a:p>
        </p:txBody>
      </p:sp>
      <p:sp>
        <p:nvSpPr>
          <p:cNvPr id="2" name="TextBox 1"/>
          <p:cNvSpPr txBox="1"/>
          <p:nvPr/>
        </p:nvSpPr>
        <p:spPr>
          <a:xfrm>
            <a:off x="5943600" y="2835698"/>
            <a:ext cx="2971800" cy="523220"/>
          </a:xfrm>
          <a:prstGeom prst="rect">
            <a:avLst/>
          </a:prstGeom>
          <a:noFill/>
        </p:spPr>
        <p:txBody>
          <a:bodyPr wrap="square" rtlCol="0">
            <a:spAutoFit/>
          </a:bodyPr>
          <a:lstStyle/>
          <a:p>
            <a:r>
              <a:rPr lang="en-US" sz="2800" dirty="0" smtClean="0">
                <a:solidFill>
                  <a:schemeClr val="accent5"/>
                </a:solidFill>
                <a:latin typeface="Orly's Font 2" pitchFamily="66" charset="0"/>
                <a:ea typeface="Verdana" pitchFamily="34" charset="0"/>
                <a:cs typeface="Verdana" pitchFamily="34" charset="0"/>
              </a:rPr>
              <a:t>4 -2= 2 inches</a:t>
            </a:r>
          </a:p>
        </p:txBody>
      </p:sp>
      <p:pic>
        <p:nvPicPr>
          <p:cNvPr id="13"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20373"/>
          <a:stretch/>
        </p:blipFill>
        <p:spPr bwMode="auto">
          <a:xfrm>
            <a:off x="2865261" y="3393899"/>
            <a:ext cx="3413478" cy="598488"/>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pic>
      <p:pic>
        <p:nvPicPr>
          <p:cNvPr id="14" name="Picture 6" descr="https://lh5.googleusercontent.com/39MwJ_cxkt3ON7XWyXTaKboDB_DKyLh72tk8zP_DfXh_9PfmYlbMoX8KhxwqMbsXN6LvGLUCLNiV1G4vqarqEKQQC_V-1k_WT9qU6IwiXjgq6vGfGlZM0nvTRLk"/>
          <p:cNvPicPr>
            <a:picLocks noChangeAspect="1" noChangeArrowheads="1"/>
          </p:cNvPicPr>
          <p:nvPr/>
        </p:nvPicPr>
        <p:blipFill rotWithShape="1">
          <a:blip r:embed="rId4">
            <a:extLst>
              <a:ext uri="{28A0092B-C50C-407E-A947-70E740481C1C}">
                <a14:useLocalDpi xmlns:a14="http://schemas.microsoft.com/office/drawing/2010/main" val="0"/>
              </a:ext>
            </a:extLst>
          </a:blip>
          <a:srcRect b="10676"/>
          <a:stretch/>
        </p:blipFill>
        <p:spPr bwMode="auto">
          <a:xfrm>
            <a:off x="2628900" y="2399289"/>
            <a:ext cx="1343025" cy="961406"/>
          </a:xfrm>
          <a:prstGeom prst="rect">
            <a:avLst/>
          </a:prstGeom>
          <a:noFill/>
          <a:extLst>
            <a:ext uri="{909E8E84-426E-40DD-AFC4-6F175D3DCCD1}">
              <a14:hiddenFill xmlns:a14="http://schemas.microsoft.com/office/drawing/2010/main">
                <a:solidFill>
                  <a:srgbClr val="FFFFFF"/>
                </a:solidFill>
              </a14:hiddenFill>
            </a:ext>
          </a:extLst>
        </p:spPr>
      </p:pic>
      <p:sp>
        <p:nvSpPr>
          <p:cNvPr id="9" name="Circular Arrow 8"/>
          <p:cNvSpPr/>
          <p:nvPr/>
        </p:nvSpPr>
        <p:spPr>
          <a:xfrm>
            <a:off x="2865261" y="3141976"/>
            <a:ext cx="574674" cy="400687"/>
          </a:xfrm>
          <a:prstGeom prst="circularArrow">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 name="Circular Arrow 9"/>
          <p:cNvSpPr/>
          <p:nvPr/>
        </p:nvSpPr>
        <p:spPr>
          <a:xfrm>
            <a:off x="3439935" y="3141976"/>
            <a:ext cx="531990" cy="400687"/>
          </a:xfrm>
          <a:prstGeom prst="circularArrow">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 name="Text Placeholder 2"/>
          <p:cNvSpPr txBox="1">
            <a:spLocks/>
          </p:cNvSpPr>
          <p:nvPr/>
        </p:nvSpPr>
        <p:spPr bwMode="auto">
          <a:xfrm>
            <a:off x="712612" y="992001"/>
            <a:ext cx="8875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3a.</a:t>
            </a:r>
            <a:endParaRPr lang="en-US" sz="2800" dirty="0">
              <a:solidFill>
                <a:schemeClr val="accent1"/>
              </a:solidFill>
              <a:latin typeface="Orly's Font 2" pitchFamily="66" charset="0"/>
            </a:endParaRPr>
          </a:p>
        </p:txBody>
      </p:sp>
      <p:sp>
        <p:nvSpPr>
          <p:cNvPr id="18" name="Text Placeholder 2"/>
          <p:cNvSpPr txBox="1">
            <a:spLocks/>
          </p:cNvSpPr>
          <p:nvPr/>
        </p:nvSpPr>
        <p:spPr bwMode="auto">
          <a:xfrm>
            <a:off x="712612" y="1705630"/>
            <a:ext cx="8875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3b.</a:t>
            </a:r>
            <a:endParaRPr lang="en-US" sz="2800" dirty="0">
              <a:solidFill>
                <a:schemeClr val="accent1"/>
              </a:solidFill>
              <a:latin typeface="Orly's Font 2" pitchFamily="66" charset="0"/>
            </a:endParaRPr>
          </a:p>
        </p:txBody>
      </p:sp>
    </p:spTree>
    <p:extLst>
      <p:ext uri="{BB962C8B-B14F-4D97-AF65-F5344CB8AC3E}">
        <p14:creationId xmlns:p14="http://schemas.microsoft.com/office/powerpoint/2010/main" val="210549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80"/>
                                  </p:iterate>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type="lt">
                                    <p:tmAbs val="100"/>
                                  </p:iterate>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type="lt">
                                    <p:tmAbs val="80"/>
                                  </p:iterate>
                                  <p:childTnLst>
                                    <p:set>
                                      <p:cBhvr>
                                        <p:cTn id="18"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iterate type="lt">
                                    <p:tmAbs val="80"/>
                                  </p:iterate>
                                  <p:childTnLst>
                                    <p:set>
                                      <p:cBhvr>
                                        <p:cTn id="22"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2" grpId="0"/>
      <p:bldP spid="9" grpId="0" animBg="1"/>
      <p:bldP spid="10" grpId="0" animBg="1"/>
      <p:bldP spid="15" grpId="0" build="p"/>
      <p:bldP spid="18"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https://lh5.googleusercontent.com/39MwJ_cxkt3ON7XWyXTaKboDB_DKyLh72tk8zP_DfXh_9PfmYlbMoX8KhxwqMbsXN6LvGLUCLNiV1G4vqarqEKQQC_V-1k_WT9qU6IwiXjgq6vGfGlZM0nvTRL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599" y="2000251"/>
            <a:ext cx="1828801" cy="116884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txBox="1">
            <a:spLocks/>
          </p:cNvSpPr>
          <p:nvPr/>
        </p:nvSpPr>
        <p:spPr bwMode="auto">
          <a:xfrm>
            <a:off x="3086100" y="442902"/>
            <a:ext cx="4229100" cy="1557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514350" indent="-514350">
              <a:buFont typeface="Wingdings" pitchFamily="2" charset="2"/>
              <a:buAutoNum type="arabicPeriod"/>
            </a:pPr>
            <a:r>
              <a:rPr lang="en-US" sz="2800" dirty="0" smtClean="0">
                <a:solidFill>
                  <a:schemeClr val="accent1"/>
                </a:solidFill>
                <a:latin typeface="Orly's Font 2" pitchFamily="66" charset="0"/>
              </a:rPr>
              <a:t>Place</a:t>
            </a:r>
          </a:p>
          <a:p>
            <a:pPr marL="514350" indent="-514350">
              <a:buFont typeface="Wingdings" pitchFamily="2" charset="2"/>
              <a:buAutoNum type="arabicPeriod"/>
            </a:pPr>
            <a:r>
              <a:rPr lang="en-US" sz="2800" dirty="0" smtClean="0">
                <a:solidFill>
                  <a:schemeClr val="accent1"/>
                </a:solidFill>
                <a:latin typeface="Orly's Font 2" pitchFamily="66" charset="0"/>
              </a:rPr>
              <a:t>Note</a:t>
            </a:r>
          </a:p>
          <a:p>
            <a:pPr marL="514350" indent="-514350">
              <a:buFont typeface="Wingdings" pitchFamily="2" charset="2"/>
              <a:buAutoNum type="arabicPeriod"/>
            </a:pPr>
            <a:r>
              <a:rPr lang="en-US" sz="2800" dirty="0" smtClean="0">
                <a:solidFill>
                  <a:schemeClr val="accent1"/>
                </a:solidFill>
                <a:latin typeface="Orly's Font 2" pitchFamily="66" charset="0"/>
              </a:rPr>
              <a:t>Subtract or count</a:t>
            </a:r>
            <a:endParaRPr lang="en-US" sz="2800" dirty="0">
              <a:solidFill>
                <a:schemeClr val="accent1"/>
              </a:solidFill>
              <a:latin typeface="Orly's Font 2" pitchFamily="66" charset="0"/>
            </a:endParaRPr>
          </a:p>
        </p:txBody>
      </p:sp>
      <p:pic>
        <p:nvPicPr>
          <p:cNvPr id="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r="33023"/>
          <a:stretch/>
        </p:blipFill>
        <p:spPr bwMode="auto">
          <a:xfrm rot="10800000">
            <a:off x="2628900" y="3169090"/>
            <a:ext cx="3255725" cy="1201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0549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iterate type="lt">
                                    <p:tmAbs val="80"/>
                                  </p:iterate>
                                  <p:childTnLst>
                                    <p:set>
                                      <p:cBhvr>
                                        <p:cTn id="2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iterate type="lt">
                                    <p:tmAbs val="80"/>
                                  </p:iterate>
                                  <p:childTnLst>
                                    <p:set>
                                      <p:cBhvr>
                                        <p:cTn id="2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001.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6950666">
            <a:off x="3229310" y="583971"/>
            <a:ext cx="2376686" cy="220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r="44896"/>
          <a:stretch/>
        </p:blipFill>
        <p:spPr bwMode="auto">
          <a:xfrm rot="10800000">
            <a:off x="3206043" y="2228849"/>
            <a:ext cx="2678581" cy="1201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6057900" y="1314450"/>
            <a:ext cx="1943100" cy="523220"/>
          </a:xfrm>
          <a:prstGeom prst="rect">
            <a:avLst/>
          </a:prstGeom>
          <a:noFill/>
        </p:spPr>
        <p:txBody>
          <a:bodyPr wrap="square" rtlCol="0">
            <a:spAutoFit/>
          </a:bodyPr>
          <a:lstStyle/>
          <a:p>
            <a:r>
              <a:rPr lang="en-US" sz="2800" dirty="0" smtClean="0">
                <a:solidFill>
                  <a:schemeClr val="accent1"/>
                </a:solidFill>
                <a:latin typeface="Orly's Font 2" pitchFamily="66" charset="0"/>
                <a:ea typeface="Verdana" pitchFamily="34" charset="0"/>
                <a:cs typeface="Verdana" pitchFamily="34" charset="0"/>
              </a:rPr>
              <a:t>14-7=7</a:t>
            </a:r>
          </a:p>
        </p:txBody>
      </p:sp>
    </p:spTree>
    <p:extLst>
      <p:ext uri="{BB962C8B-B14F-4D97-AF65-F5344CB8AC3E}">
        <p14:creationId xmlns:p14="http://schemas.microsoft.com/office/powerpoint/2010/main" val="1998966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iterate type="lt">
                                    <p:tmAbs val="100"/>
                                  </p:iterate>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8705</TotalTime>
  <Words>562</Words>
  <Application>Microsoft Office PowerPoint</Application>
  <PresentationFormat>On-screen Show (16:9)</PresentationFormat>
  <Paragraphs>39</Paragraphs>
  <Slides>10</Slides>
  <Notes>10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Arial</vt:lpstr>
      <vt:lpstr>Courier New</vt:lpstr>
      <vt:lpstr>Wingdings</vt:lpstr>
      <vt:lpstr>Orly's Font 2</vt:lpstr>
      <vt:lpstr>Calibri</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304</cp:revision>
  <dcterms:created xsi:type="dcterms:W3CDTF">2011-06-12T17:04:43Z</dcterms:created>
  <dcterms:modified xsi:type="dcterms:W3CDTF">2015-06-07T14:44:16Z</dcterms:modified>
</cp:coreProperties>
</file>